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1"/>
  </p:notesMasterIdLst>
  <p:sldIdLst>
    <p:sldId id="256" r:id="rId2"/>
    <p:sldId id="261" r:id="rId3"/>
    <p:sldId id="262" r:id="rId4"/>
    <p:sldId id="263" r:id="rId5"/>
    <p:sldId id="264" r:id="rId6"/>
    <p:sldId id="265" r:id="rId7"/>
    <p:sldId id="266" r:id="rId8"/>
    <p:sldId id="267" r:id="rId9"/>
    <p:sldId id="25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1069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107" d="100"/>
          <a:sy n="107" d="100"/>
        </p:scale>
        <p:origin x="-8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378D836-24F1-4C71-AB01-094F7E3AE390}" type="datetimeFigureOut">
              <a:rPr lang="en-US"/>
              <a:pPr>
                <a:defRPr/>
              </a:pPr>
              <a:t>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D4C507-106E-47AA-963E-DE38067A9D35}"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BGS fehlt seit einem Jahr ein Puzzlestück, nämlich der stellvertretende Schulleiter</a:t>
            </a:r>
          </a:p>
          <a:p>
            <a:pPr>
              <a:spcBef>
                <a:spcPct val="0"/>
              </a:spcBef>
              <a:buFontTx/>
              <a:buChar char="-"/>
            </a:pPr>
            <a:r>
              <a:rPr lang="en-US" smtClean="0"/>
              <a:t> Dank an Schulamt, Herr Krones und Personalrat für das entgegengebrachte Vertrauen, dieses Puzzleteil sein zu dürfen</a:t>
            </a:r>
          </a:p>
          <a:p>
            <a:pPr>
              <a:spcBef>
                <a:spcPct val="0"/>
              </a:spcBef>
              <a:buFontTx/>
              <a:buChar char="-"/>
            </a:pPr>
            <a:r>
              <a:rPr lang="en-US" smtClean="0"/>
              <a:t> Zitatauswahl von Jacob Grimm, dass dies das Ziel der Arbeit von Lehrkräften an allen Schulen sein muss</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418D57-8F4E-4A85-9DB0-AB2DF19341B5}"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lienbildplatzhalter 1"/>
          <p:cNvSpPr>
            <a:spLocks noGrp="1" noRot="1" noChangeAspect="1"/>
          </p:cNvSpPr>
          <p:nvPr>
            <p:ph type="sldImg"/>
          </p:nvPr>
        </p:nvSpPr>
        <p:spPr bwMode="auto">
          <a:noFill/>
          <a:ln>
            <a:solidFill>
              <a:srgbClr val="000000"/>
            </a:solidFill>
            <a:miter lim="800000"/>
            <a:headEnd/>
            <a:tailEnd/>
          </a:ln>
        </p:spPr>
      </p:sp>
      <p:sp>
        <p:nvSpPr>
          <p:cNvPr id="17410"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17411"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B8371C-D6AF-4F8C-82A2-383703EB838E}"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p:cNvSpPr>
          <p:nvPr>
            <p:ph type="sldImg"/>
          </p:nvPr>
        </p:nvSpPr>
        <p:spPr bwMode="auto">
          <a:noFill/>
          <a:ln>
            <a:solidFill>
              <a:srgbClr val="000000"/>
            </a:solidFill>
            <a:miter lim="800000"/>
            <a:headEnd/>
            <a:tailEnd/>
          </a:ln>
        </p:spPr>
      </p:sp>
      <p:sp>
        <p:nvSpPr>
          <p:cNvPr id="51203"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51204"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7DF3F08-D824-481D-8086-FD8C1F9E4371}" type="slidenum">
              <a:rPr lang="en-US" sz="1200">
                <a:latin typeface="Calibri" pitchFamily="34" charset="0"/>
              </a:rPr>
              <a:pPr algn="r"/>
              <a:t>3</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p:cNvSpPr>
          <p:nvPr>
            <p:ph type="sldImg"/>
          </p:nvPr>
        </p:nvSpPr>
        <p:spPr bwMode="auto">
          <a:noFill/>
          <a:ln>
            <a:solidFill>
              <a:srgbClr val="000000"/>
            </a:solidFill>
            <a:miter lim="800000"/>
            <a:headEnd/>
            <a:tailEnd/>
          </a:ln>
        </p:spPr>
      </p:sp>
      <p:sp>
        <p:nvSpPr>
          <p:cNvPr id="53251"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53252"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8DD644A-728B-4990-AE6C-4EB337A0A4B2}" type="slidenum">
              <a:rPr lang="en-US" sz="1200">
                <a:latin typeface="Calibri" pitchFamily="34" charset="0"/>
              </a:rPr>
              <a:pPr algn="r"/>
              <a:t>4</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p:cNvSpPr>
          <p:nvPr>
            <p:ph type="sldImg"/>
          </p:nvPr>
        </p:nvSpPr>
        <p:spPr bwMode="auto">
          <a:noFill/>
          <a:ln>
            <a:solidFill>
              <a:srgbClr val="000000"/>
            </a:solidFill>
            <a:miter lim="800000"/>
            <a:headEnd/>
            <a:tailEnd/>
          </a:ln>
        </p:spPr>
      </p:sp>
      <p:sp>
        <p:nvSpPr>
          <p:cNvPr id="55299"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55300"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B5E36AD-2647-451C-A4F8-B1A415B9EE3F}"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p:cNvSpPr>
          <p:nvPr>
            <p:ph type="sldImg"/>
          </p:nvPr>
        </p:nvSpPr>
        <p:spPr bwMode="auto">
          <a:noFill/>
          <a:ln>
            <a:solidFill>
              <a:srgbClr val="000000"/>
            </a:solidFill>
            <a:miter lim="800000"/>
            <a:headEnd/>
            <a:tailEnd/>
          </a:ln>
        </p:spPr>
      </p:sp>
      <p:sp>
        <p:nvSpPr>
          <p:cNvPr id="5734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57348"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422B2DD-532F-41C9-8073-38B72C224CED}"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p:cNvSpPr>
          <p:nvPr>
            <p:ph type="sldImg"/>
          </p:nvPr>
        </p:nvSpPr>
        <p:spPr bwMode="auto">
          <a:noFill/>
          <a:ln>
            <a:solidFill>
              <a:srgbClr val="000000"/>
            </a:solidFill>
            <a:miter lim="800000"/>
            <a:headEnd/>
            <a:tailEnd/>
          </a:ln>
        </p:spPr>
      </p:sp>
      <p:sp>
        <p:nvSpPr>
          <p:cNvPr id="59395"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59396"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50D70E3-49F6-441C-9CA0-9B93B9162B9F}" type="slidenum">
              <a:rPr lang="en-US" sz="1200">
                <a:latin typeface="Calibri" pitchFamily="34" charset="0"/>
              </a:rPr>
              <a:pPr algn="r"/>
              <a:t>7</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p:cNvSpPr>
          <p:nvPr>
            <p:ph type="sldImg"/>
          </p:nvPr>
        </p:nvSpPr>
        <p:spPr bwMode="auto">
          <a:noFill/>
          <a:ln>
            <a:solidFill>
              <a:srgbClr val="000000"/>
            </a:solidFill>
            <a:miter lim="800000"/>
            <a:headEnd/>
            <a:tailEnd/>
          </a:ln>
        </p:spPr>
      </p:sp>
      <p:sp>
        <p:nvSpPr>
          <p:cNvPr id="61443"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de-DE" smtClean="0"/>
              <a:t> Kinder spielen auch in der Freizeit die größte Rolle, deren Wohl prägt das eigene Leben</a:t>
            </a:r>
          </a:p>
          <a:p>
            <a:pPr>
              <a:spcBef>
                <a:spcPct val="0"/>
              </a:spcBef>
              <a:buFontTx/>
              <a:buChar char="-"/>
            </a:pPr>
            <a:r>
              <a:rPr lang="de-DE" smtClean="0"/>
              <a:t> Bezug zu Eschwege und der BGS: Handballsport im ETSV, Besuch der FWS (Konkurrenzbesuch zu verzeihen bitten)</a:t>
            </a:r>
          </a:p>
          <a:p>
            <a:pPr>
              <a:spcBef>
                <a:spcPct val="0"/>
              </a:spcBef>
              <a:buFontTx/>
              <a:buChar char="-"/>
            </a:pPr>
            <a:r>
              <a:rPr lang="de-DE" smtClean="0"/>
              <a:t> Anknüpfungspunkte im Kollegium: Bekannte Gesichter, Hubert Reibling, Thomas Heinemann, Henner Gladen (Tochter), Friedhelm Führer etc.</a:t>
            </a:r>
          </a:p>
          <a:p>
            <a:pPr>
              <a:spcBef>
                <a:spcPct val="0"/>
              </a:spcBef>
              <a:buFontTx/>
              <a:buChar char="-"/>
            </a:pPr>
            <a:r>
              <a:rPr lang="de-DE" smtClean="0"/>
              <a:t> Anspielung auf die Pferdesteuer („Habe ich da das Wort Pferdesteuer gehört?“, Frau hat 2 Araberstuten)</a:t>
            </a:r>
          </a:p>
          <a:p>
            <a:pPr>
              <a:spcBef>
                <a:spcPct val="0"/>
              </a:spcBef>
              <a:buFontTx/>
              <a:buChar char="-"/>
            </a:pPr>
            <a:r>
              <a:rPr lang="de-DE" smtClean="0"/>
              <a:t> Laufen durch die Natur als Ausgleich für die Arbeit</a:t>
            </a:r>
          </a:p>
        </p:txBody>
      </p:sp>
      <p:sp>
        <p:nvSpPr>
          <p:cNvPr id="61444"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A251337-AA89-4D00-A719-D78E1A4DECAA}" type="slidenum">
              <a:rPr lang="en-US" sz="1200">
                <a:latin typeface="Calibri" pitchFamily="34" charset="0"/>
              </a:rPr>
              <a:pPr algn="r"/>
              <a:t>8</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lienbildplatzhalter 1"/>
          <p:cNvSpPr>
            <a:spLocks noGrp="1" noRot="1" noChangeAspect="1"/>
          </p:cNvSpPr>
          <p:nvPr>
            <p:ph type="sldImg"/>
          </p:nvPr>
        </p:nvSpPr>
        <p:spPr bwMode="auto">
          <a:noFill/>
          <a:ln>
            <a:solidFill>
              <a:srgbClr val="000000"/>
            </a:solidFill>
            <a:miter lim="800000"/>
            <a:headEnd/>
            <a:tailEnd/>
          </a:ln>
        </p:spPr>
      </p:sp>
      <p:sp>
        <p:nvSpPr>
          <p:cNvPr id="37890"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de-DE" smtClean="0"/>
              <a:t>- Zusammenarbeit mit Lehrern, Eltern, Schülern</a:t>
            </a:r>
          </a:p>
          <a:p>
            <a:pPr>
              <a:spcBef>
                <a:spcPct val="0"/>
              </a:spcBef>
            </a:pPr>
            <a:r>
              <a:rPr lang="de-DE" smtClean="0"/>
              <a:t>Und ich hoffe, dass das Puzzleteil, das jetzt so lange fehlte, passt!</a:t>
            </a:r>
          </a:p>
        </p:txBody>
      </p:sp>
      <p:sp>
        <p:nvSpPr>
          <p:cNvPr id="37891"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46BE88-69D6-4A6F-BE97-3FC9A4F80E9A}"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4"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hteck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hteck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Gerade Verbindung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hteck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a:p>
        </p:txBody>
      </p:sp>
      <p:sp>
        <p:nvSpPr>
          <p:cNvPr id="8" name="Titel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de-DE" smtClean="0"/>
              <a:t>Titelmasterformat durch Klicken bearbeiten</a:t>
            </a:r>
            <a:endParaRPr lang="en-US"/>
          </a:p>
        </p:txBody>
      </p:sp>
      <p:sp>
        <p:nvSpPr>
          <p:cNvPr id="15" name="Datumsplatzhalter 27"/>
          <p:cNvSpPr>
            <a:spLocks noGrp="1"/>
          </p:cNvSpPr>
          <p:nvPr>
            <p:ph type="dt" sz="half" idx="10"/>
          </p:nvPr>
        </p:nvSpPr>
        <p:spPr/>
        <p:txBody>
          <a:bodyPr/>
          <a:lstStyle>
            <a:lvl1pPr>
              <a:defRPr/>
            </a:lvl1pPr>
          </a:lstStyle>
          <a:p>
            <a:pPr>
              <a:defRPr/>
            </a:pPr>
            <a:fld id="{00D62949-A8EE-4F90-AC83-37BFF2E9D885}" type="datetimeFigureOut">
              <a:rPr lang="en-US"/>
              <a:pPr>
                <a:defRPr/>
              </a:pPr>
              <a:t>2/10/2014</a:t>
            </a:fld>
            <a:endParaRPr lang="en-US"/>
          </a:p>
        </p:txBody>
      </p:sp>
      <p:sp>
        <p:nvSpPr>
          <p:cNvPr id="16" name="Fußzeilenplatzhalter 16"/>
          <p:cNvSpPr>
            <a:spLocks noGrp="1"/>
          </p:cNvSpPr>
          <p:nvPr>
            <p:ph type="ftr" sz="quarter" idx="11"/>
          </p:nvPr>
        </p:nvSpPr>
        <p:spPr/>
        <p:txBody>
          <a:bodyPr/>
          <a:lstStyle>
            <a:lvl1pPr>
              <a:defRPr/>
            </a:lvl1pPr>
          </a:lstStyle>
          <a:p>
            <a:pPr>
              <a:defRPr/>
            </a:pPr>
            <a:endParaRPr lang="en-US"/>
          </a:p>
        </p:txBody>
      </p:sp>
      <p:sp>
        <p:nvSpPr>
          <p:cNvPr id="17" name="Foliennummernplatzhalt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18928115-A2D1-48E7-ABD8-078113ED19A3}"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B66C828E-6AAC-4C40-82DE-0446D753ED2C}" type="datetimeFigureOut">
              <a:rPr lang="en-US"/>
              <a:pPr>
                <a:defRPr/>
              </a:pPr>
              <a:t>2/10/2014</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p:txBody>
          <a:bodyPr/>
          <a:lstStyle>
            <a:lvl1pPr>
              <a:defRPr/>
            </a:lvl1pPr>
          </a:lstStyle>
          <a:p>
            <a:pPr>
              <a:defRPr/>
            </a:pPr>
            <a:fld id="{13BE7F4F-98AE-499C-B073-9096FF54C5FE}"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4"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hteck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hteck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htec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Gerade Verbindung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Ellipse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kaler Textplatzhalter 2"/>
          <p:cNvSpPr>
            <a:spLocks noGrp="1"/>
          </p:cNvSpPr>
          <p:nvPr>
            <p:ph type="body" orient="vert" idx="1"/>
          </p:nvPr>
        </p:nvSpPr>
        <p:spPr>
          <a:xfrm>
            <a:off x="304800" y="304800"/>
            <a:ext cx="6553200" cy="5821366"/>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 name="Vertikaler Titel 1"/>
          <p:cNvSpPr>
            <a:spLocks noGrp="1"/>
          </p:cNvSpPr>
          <p:nvPr>
            <p:ph type="title" orient="vert"/>
          </p:nvPr>
        </p:nvSpPr>
        <p:spPr>
          <a:xfrm>
            <a:off x="7391400" y="304801"/>
            <a:ext cx="1447800" cy="5851525"/>
          </a:xfrm>
        </p:spPr>
        <p:txBody>
          <a:bodyPr vert="eaVert"/>
          <a:lstStyle/>
          <a:p>
            <a:r>
              <a:rPr lang="de-DE" smtClean="0"/>
              <a:t>Titelmasterformat durch Klicken bearbeiten</a:t>
            </a:r>
            <a:endParaRPr lang="en-US"/>
          </a:p>
        </p:txBody>
      </p:sp>
      <p:sp>
        <p:nvSpPr>
          <p:cNvPr id="13" name="Foliennummernplatzhalter 5"/>
          <p:cNvSpPr>
            <a:spLocks noGrp="1"/>
          </p:cNvSpPr>
          <p:nvPr>
            <p:ph type="sldNum" sz="quarter" idx="10"/>
          </p:nvPr>
        </p:nvSpPr>
        <p:spPr>
          <a:xfrm>
            <a:off x="6915150" y="3009900"/>
            <a:ext cx="457200" cy="441325"/>
          </a:xfrm>
        </p:spPr>
        <p:txBody>
          <a:bodyPr/>
          <a:lstStyle>
            <a:lvl1pPr>
              <a:defRPr/>
            </a:lvl1pPr>
          </a:lstStyle>
          <a:p>
            <a:pPr>
              <a:defRPr/>
            </a:pPr>
            <a:fld id="{0E7FCDF7-E02C-47D9-860F-3BE24FC68CA6}" type="slidenum">
              <a:rPr lang="en-US"/>
              <a:pPr>
                <a:defRPr/>
              </a:pPr>
              <a:t>‹Nr.›</a:t>
            </a:fld>
            <a:endParaRPr lang="en-US"/>
          </a:p>
        </p:txBody>
      </p:sp>
      <p:sp>
        <p:nvSpPr>
          <p:cNvPr id="14" name="Datumsplatzhalter 3"/>
          <p:cNvSpPr>
            <a:spLocks noGrp="1"/>
          </p:cNvSpPr>
          <p:nvPr>
            <p:ph type="dt" sz="half" idx="11"/>
          </p:nvPr>
        </p:nvSpPr>
        <p:spPr/>
        <p:txBody>
          <a:bodyPr/>
          <a:lstStyle>
            <a:lvl1pPr>
              <a:defRPr/>
            </a:lvl1pPr>
          </a:lstStyle>
          <a:p>
            <a:pPr>
              <a:defRPr/>
            </a:pPr>
            <a:fld id="{98AB380C-A01E-4162-BE57-F78C2F360E66}" type="datetimeFigureOut">
              <a:rPr lang="en-US"/>
              <a:pPr>
                <a:defRPr/>
              </a:pPr>
              <a:t>2/10/2014</a:t>
            </a:fld>
            <a:endParaRPr lang="en-US"/>
          </a:p>
        </p:txBody>
      </p:sp>
      <p:sp>
        <p:nvSpPr>
          <p:cNvPr id="15" name="Fußzeilenplatzhalt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lang="de-DE" smtClean="0"/>
              <a:t>Titelmasterformat durch Klicken bearbeiten</a:t>
            </a:r>
            <a:endParaRPr lang="en-US"/>
          </a:p>
        </p:txBody>
      </p:sp>
      <p:sp>
        <p:nvSpPr>
          <p:cNvPr id="8" name="Inhaltsplatzhalter 7"/>
          <p:cNvSpPr>
            <a:spLocks noGrp="1"/>
          </p:cNvSpPr>
          <p:nvPr>
            <p:ph sz="quarter" idx="1"/>
          </p:nvPr>
        </p:nvSpPr>
        <p:spPr>
          <a:xfrm>
            <a:off x="301752" y="1527048"/>
            <a:ext cx="850392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9E60F1DC-A2DE-4743-A205-EDCF1BE739BB}" type="datetimeFigureOut">
              <a:rPr lang="en-US"/>
              <a:pPr>
                <a:defRPr/>
              </a:pPr>
              <a:t>2/10/2014</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a:xfrm>
            <a:off x="4362450" y="1027113"/>
            <a:ext cx="457200" cy="441325"/>
          </a:xfrm>
        </p:spPr>
        <p:txBody>
          <a:bodyPr/>
          <a:lstStyle>
            <a:lvl1pPr>
              <a:defRPr/>
            </a:lvl1pPr>
          </a:lstStyle>
          <a:p>
            <a:pPr>
              <a:defRPr/>
            </a:pPr>
            <a:fld id="{FAF4E0E2-FA84-4F18-8621-74ECD565ACFE}"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4"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hteck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hteck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hteck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hteck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Gerade Verbindung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platzhalt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2" name="Titel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de-DE" smtClean="0"/>
              <a:t>Titelmasterformat durch Klicken bearbeiten</a:t>
            </a:r>
            <a:endParaRPr lang="en-US"/>
          </a:p>
        </p:txBody>
      </p:sp>
      <p:sp>
        <p:nvSpPr>
          <p:cNvPr id="15" name="Fußzeilenplatzhalter 4"/>
          <p:cNvSpPr>
            <a:spLocks noGrp="1"/>
          </p:cNvSpPr>
          <p:nvPr>
            <p:ph type="ftr" sz="quarter" idx="10"/>
          </p:nvPr>
        </p:nvSpPr>
        <p:spPr/>
        <p:txBody>
          <a:bodyPr/>
          <a:lstStyle>
            <a:lvl1pPr>
              <a:defRPr/>
            </a:lvl1pPr>
          </a:lstStyle>
          <a:p>
            <a:pPr>
              <a:defRPr/>
            </a:pPr>
            <a:endParaRPr lang="en-US"/>
          </a:p>
        </p:txBody>
      </p:sp>
      <p:sp>
        <p:nvSpPr>
          <p:cNvPr id="16" name="Datumsplatzhalter 3"/>
          <p:cNvSpPr>
            <a:spLocks noGrp="1"/>
          </p:cNvSpPr>
          <p:nvPr>
            <p:ph type="dt" sz="half" idx="11"/>
          </p:nvPr>
        </p:nvSpPr>
        <p:spPr/>
        <p:txBody>
          <a:bodyPr/>
          <a:lstStyle>
            <a:lvl1pPr>
              <a:defRPr/>
            </a:lvl1pPr>
          </a:lstStyle>
          <a:p>
            <a:pPr>
              <a:defRPr/>
            </a:pPr>
            <a:fld id="{06862178-C7FB-4F23-B861-9C416C88D5F6}" type="datetimeFigureOut">
              <a:rPr lang="en-US"/>
              <a:pPr>
                <a:defRPr/>
              </a:pPr>
              <a:t>2/10/2014</a:t>
            </a:fld>
            <a:endParaRPr lang="en-US"/>
          </a:p>
        </p:txBody>
      </p:sp>
      <p:sp>
        <p:nvSpPr>
          <p:cNvPr id="17" name="Foliennummernplatzhalt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926637AC-AE43-480E-B2CB-14AF1A187254}"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5" name="Gerade Verbindung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01752" y="228600"/>
            <a:ext cx="8534400" cy="758952"/>
          </a:xfrm>
        </p:spPr>
        <p:txBody>
          <a:bodyPr/>
          <a:lstStyle/>
          <a:p>
            <a:r>
              <a:rPr lang="de-DE" smtClean="0"/>
              <a:t>Titelmasterformat durch Klicken bearbeiten</a:t>
            </a:r>
            <a:endParaRPr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Datumsplatzhalter 4"/>
          <p:cNvSpPr>
            <a:spLocks noGrp="1"/>
          </p:cNvSpPr>
          <p:nvPr>
            <p:ph type="dt" sz="half" idx="10"/>
          </p:nvPr>
        </p:nvSpPr>
        <p:spPr>
          <a:xfrm>
            <a:off x="5791200" y="6410325"/>
            <a:ext cx="3044825" cy="365125"/>
          </a:xfrm>
        </p:spPr>
        <p:txBody>
          <a:bodyPr/>
          <a:lstStyle>
            <a:lvl1pPr>
              <a:defRPr/>
            </a:lvl1pPr>
          </a:lstStyle>
          <a:p>
            <a:pPr>
              <a:defRPr/>
            </a:pPr>
            <a:fld id="{57AD79D8-2E65-4363-8F82-A4165837D9F6}" type="datetimeFigureOut">
              <a:rPr lang="en-US"/>
              <a:pPr>
                <a:defRPr/>
              </a:pPr>
              <a:t>2/10/2014</a:t>
            </a:fld>
            <a:endParaRPr lang="en-US"/>
          </a:p>
        </p:txBody>
      </p:sp>
      <p:sp>
        <p:nvSpPr>
          <p:cNvPr id="7" name="Fußzeilenplatzhalter 5"/>
          <p:cNvSpPr>
            <a:spLocks noGrp="1"/>
          </p:cNvSpPr>
          <p:nvPr>
            <p:ph type="ftr" sz="quarter" idx="11"/>
          </p:nvPr>
        </p:nvSpPr>
        <p:spPr/>
        <p:txBody>
          <a:bodyPr/>
          <a:lstStyle>
            <a:lvl1pPr>
              <a:defRPr/>
            </a:lvl1pPr>
          </a:lstStyle>
          <a:p>
            <a:pPr>
              <a:defRPr/>
            </a:pPr>
            <a:endParaRPr lang="en-US"/>
          </a:p>
        </p:txBody>
      </p:sp>
      <p:sp>
        <p:nvSpPr>
          <p:cNvPr id="8" name="Foliennummernplatzhalter 6"/>
          <p:cNvSpPr>
            <a:spLocks noGrp="1"/>
          </p:cNvSpPr>
          <p:nvPr>
            <p:ph type="sldNum" sz="quarter" idx="12"/>
          </p:nvPr>
        </p:nvSpPr>
        <p:spPr/>
        <p:txBody>
          <a:bodyPr/>
          <a:lstStyle>
            <a:lvl1pPr>
              <a:defRPr/>
            </a:lvl1pPr>
          </a:lstStyle>
          <a:p>
            <a:pPr>
              <a:defRPr/>
            </a:pPr>
            <a:fld id="{2FF7C66D-9102-470B-8ACB-D2E5CBD0866A}"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7" name="Gerade Verbindung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hteck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htec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Gerade Verbindung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hteck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Ellipse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24" name="Inhaltsplatzhalter 23"/>
          <p:cNvSpPr>
            <a:spLocks noGrp="1"/>
          </p:cNvSpPr>
          <p:nvPr>
            <p:ph sz="quarter" idx="2"/>
          </p:nvPr>
        </p:nvSpPr>
        <p:spPr>
          <a:xfrm>
            <a:off x="301752" y="2471383"/>
            <a:ext cx="4041648" cy="3818404"/>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6" name="Inhaltsplatzhalter 25"/>
          <p:cNvSpPr>
            <a:spLocks noGrp="1"/>
          </p:cNvSpPr>
          <p:nvPr>
            <p:ph sz="quarter" idx="4"/>
          </p:nvPr>
        </p:nvSpPr>
        <p:spPr>
          <a:xfrm>
            <a:off x="4800600" y="2471383"/>
            <a:ext cx="4038600" cy="382219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3" name="Titel 22"/>
          <p:cNvSpPr>
            <a:spLocks noGrp="1"/>
          </p:cNvSpPr>
          <p:nvPr>
            <p:ph type="title"/>
          </p:nvPr>
        </p:nvSpPr>
        <p:spPr/>
        <p:txBody>
          <a:bodyPr rtlCol="0"/>
          <a:lstStyle/>
          <a:p>
            <a:r>
              <a:rPr lang="de-DE" smtClean="0"/>
              <a:t>Titelmasterformat durch Klicken bearbeiten</a:t>
            </a:r>
            <a:endParaRPr lang="en-US"/>
          </a:p>
        </p:txBody>
      </p:sp>
      <p:sp>
        <p:nvSpPr>
          <p:cNvPr id="18" name="Datumsplatzhalter 6"/>
          <p:cNvSpPr>
            <a:spLocks noGrp="1"/>
          </p:cNvSpPr>
          <p:nvPr>
            <p:ph type="dt" sz="half" idx="10"/>
          </p:nvPr>
        </p:nvSpPr>
        <p:spPr/>
        <p:txBody>
          <a:bodyPr/>
          <a:lstStyle>
            <a:lvl1pPr>
              <a:defRPr/>
            </a:lvl1pPr>
          </a:lstStyle>
          <a:p>
            <a:pPr>
              <a:defRPr/>
            </a:pPr>
            <a:fld id="{719DA7E3-8BF5-4B2B-9FB6-CFFFADC99361}" type="datetimeFigureOut">
              <a:rPr lang="en-US"/>
              <a:pPr>
                <a:defRPr/>
              </a:pPr>
              <a:t>2/10/2014</a:t>
            </a:fld>
            <a:endParaRPr lang="en-US"/>
          </a:p>
        </p:txBody>
      </p:sp>
      <p:sp>
        <p:nvSpPr>
          <p:cNvPr id="19" name="Fußzeilenplatzhalt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Foliennummernplatzhalter 8"/>
          <p:cNvSpPr>
            <a:spLocks noGrp="1"/>
          </p:cNvSpPr>
          <p:nvPr>
            <p:ph type="sldNum" sz="quarter" idx="12"/>
          </p:nvPr>
        </p:nvSpPr>
        <p:spPr>
          <a:xfrm>
            <a:off x="4343400" y="1042988"/>
            <a:ext cx="457200" cy="441325"/>
          </a:xfrm>
        </p:spPr>
        <p:txBody>
          <a:bodyPr/>
          <a:lstStyle>
            <a:lvl1pPr algn="ctr">
              <a:defRPr smtClean="0"/>
            </a:lvl1pPr>
          </a:lstStyle>
          <a:p>
            <a:pPr>
              <a:defRPr/>
            </a:pPr>
            <a:fld id="{7AAD3AE8-625E-46C7-AADF-D320483A4157}" type="slidenum">
              <a:rPr lang="en-US"/>
              <a:pPr>
                <a:defRPr/>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pPr>
              <a:defRPr/>
            </a:pPr>
            <a:fld id="{ADF3A4B3-607A-4CBD-BE83-3286D24992FD}" type="datetimeFigureOut">
              <a:rPr lang="en-US"/>
              <a:pPr>
                <a:defRPr/>
              </a:pPr>
              <a:t>2/10/2014</a:t>
            </a:fld>
            <a:endParaRPr lang="en-US"/>
          </a:p>
        </p:txBody>
      </p:sp>
      <p:sp>
        <p:nvSpPr>
          <p:cNvPr id="4" name="Fußzeilenplatzhalter 3"/>
          <p:cNvSpPr>
            <a:spLocks noGrp="1"/>
          </p:cNvSpPr>
          <p:nvPr>
            <p:ph type="ftr" sz="quarter" idx="11"/>
          </p:nvPr>
        </p:nvSpPr>
        <p:spPr/>
        <p:txBody>
          <a:bodyPr/>
          <a:lstStyle>
            <a:lvl1pPr>
              <a:defRPr/>
            </a:lvl1pPr>
          </a:lstStyle>
          <a:p>
            <a:pPr>
              <a:defRPr/>
            </a:pPr>
            <a:endParaRPr lang="en-US"/>
          </a:p>
        </p:txBody>
      </p:sp>
      <p:sp>
        <p:nvSpPr>
          <p:cNvPr id="5" name="Foliennummernplatzhalter 4"/>
          <p:cNvSpPr>
            <a:spLocks noGrp="1"/>
          </p:cNvSpPr>
          <p:nvPr>
            <p:ph type="sldNum" sz="quarter" idx="12"/>
          </p:nvPr>
        </p:nvSpPr>
        <p:spPr>
          <a:xfrm>
            <a:off x="4343400" y="1036638"/>
            <a:ext cx="457200" cy="441325"/>
          </a:xfrm>
        </p:spPr>
        <p:txBody>
          <a:bodyPr/>
          <a:lstStyle>
            <a:lvl1pPr>
              <a:defRPr/>
            </a:lvl1pPr>
          </a:lstStyle>
          <a:p>
            <a:pPr>
              <a:defRPr/>
            </a:pPr>
            <a:fld id="{B542F894-15A3-4DE0-AEE0-77A3349C2C05}"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hteck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hteck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hteck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umsplatzhalter 1"/>
          <p:cNvSpPr>
            <a:spLocks noGrp="1"/>
          </p:cNvSpPr>
          <p:nvPr>
            <p:ph type="dt" sz="half" idx="10"/>
          </p:nvPr>
        </p:nvSpPr>
        <p:spPr/>
        <p:txBody>
          <a:bodyPr/>
          <a:lstStyle>
            <a:lvl1pPr>
              <a:defRPr/>
            </a:lvl1pPr>
          </a:lstStyle>
          <a:p>
            <a:pPr>
              <a:defRPr/>
            </a:pPr>
            <a:fld id="{9CCFC345-BF26-49FF-A03F-0C28D88DE59B}" type="datetimeFigureOut">
              <a:rPr lang="en-US"/>
              <a:pPr>
                <a:defRPr/>
              </a:pPr>
              <a:t>2/10/2014</a:t>
            </a:fld>
            <a:endParaRPr lang="en-US"/>
          </a:p>
        </p:txBody>
      </p:sp>
      <p:sp>
        <p:nvSpPr>
          <p:cNvPr id="9" name="Fußzeilenplatzhalter 2"/>
          <p:cNvSpPr>
            <a:spLocks noGrp="1"/>
          </p:cNvSpPr>
          <p:nvPr>
            <p:ph type="ftr" sz="quarter" idx="11"/>
          </p:nvPr>
        </p:nvSpPr>
        <p:spPr/>
        <p:txBody>
          <a:bodyPr/>
          <a:lstStyle>
            <a:lvl1pPr>
              <a:defRPr/>
            </a:lvl1pPr>
          </a:lstStyle>
          <a:p>
            <a:pPr>
              <a:defRPr/>
            </a:pPr>
            <a:endParaRPr lang="en-US"/>
          </a:p>
        </p:txBody>
      </p:sp>
      <p:sp>
        <p:nvSpPr>
          <p:cNvPr id="10" name="Foliennummernplatzhalt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909A64B1-6DA5-499A-B072-4228EFAEF648}"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5" name="Rechteck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hteck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hteck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Gerade Verbindung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hteck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de-DE" smtClean="0"/>
              <a:t>Titelmasterformat durch Klicken bearbeiten</a:t>
            </a:r>
            <a:endParaRPr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de-DE" smtClean="0"/>
              <a:t>Textmasterformate durch Klicken bearbeiten</a:t>
            </a:r>
          </a:p>
        </p:txBody>
      </p:sp>
      <p:sp>
        <p:nvSpPr>
          <p:cNvPr id="20" name="Inhaltsplatzhalter 19"/>
          <p:cNvSpPr>
            <a:spLocks noGrp="1"/>
          </p:cNvSpPr>
          <p:nvPr>
            <p:ph sz="quarter" idx="1"/>
          </p:nvPr>
        </p:nvSpPr>
        <p:spPr>
          <a:xfrm>
            <a:off x="3124200" y="685800"/>
            <a:ext cx="5638800" cy="5410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6" name="Foliennummernplatzhalt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F06FA18A-20AF-4005-BF64-83506B8F7A86}" type="slidenum">
              <a:rPr lang="en-US"/>
              <a:pPr>
                <a:defRPr/>
              </a:pPr>
              <a:t>‹Nr.›</a:t>
            </a:fld>
            <a:endParaRPr lang="en-US"/>
          </a:p>
        </p:txBody>
      </p:sp>
      <p:sp>
        <p:nvSpPr>
          <p:cNvPr id="17" name="Datumsplatzhalter 4"/>
          <p:cNvSpPr>
            <a:spLocks noGrp="1"/>
          </p:cNvSpPr>
          <p:nvPr>
            <p:ph type="dt" sz="half" idx="11"/>
          </p:nvPr>
        </p:nvSpPr>
        <p:spPr/>
        <p:txBody>
          <a:bodyPr/>
          <a:lstStyle>
            <a:lvl1pPr>
              <a:defRPr/>
            </a:lvl1pPr>
          </a:lstStyle>
          <a:p>
            <a:pPr>
              <a:defRPr/>
            </a:pPr>
            <a:fld id="{E70E88B7-4B7E-4CD6-B5CD-E66A9A943F56}" type="datetimeFigureOut">
              <a:rPr lang="en-US"/>
              <a:pPr>
                <a:defRPr/>
              </a:pPr>
              <a:t>2/10/2014</a:t>
            </a:fld>
            <a:endParaRPr lang="en-US"/>
          </a:p>
        </p:txBody>
      </p:sp>
      <p:sp>
        <p:nvSpPr>
          <p:cNvPr id="18" name="Fußzeilenplatzhalt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Gerade Verbindung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hteck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htec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hteck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de-DE" smtClean="0"/>
              <a:t>Titelmasterformat durch Klicken bearbeiten</a:t>
            </a:r>
            <a:endParaRPr lang="en-US"/>
          </a:p>
        </p:txBody>
      </p:sp>
      <p:sp>
        <p:nvSpPr>
          <p:cNvPr id="3" name="Bildplatzhalt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de-DE" noProof="0" smtClean="0"/>
              <a:t>Bild durch Klicken auf Symbol hinzufügen</a:t>
            </a:r>
            <a:endParaRPr lang="en-US" noProof="0"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de-DE" smtClean="0"/>
              <a:t>Textmasterformate durch Klicken bearbeiten</a:t>
            </a:r>
          </a:p>
        </p:txBody>
      </p:sp>
      <p:sp>
        <p:nvSpPr>
          <p:cNvPr id="16" name="Foliennummernplatzhalter 6"/>
          <p:cNvSpPr>
            <a:spLocks noGrp="1"/>
          </p:cNvSpPr>
          <p:nvPr>
            <p:ph type="sldNum" sz="quarter" idx="10"/>
          </p:nvPr>
        </p:nvSpPr>
        <p:spPr>
          <a:xfrm>
            <a:off x="1371600" y="312738"/>
            <a:ext cx="457200" cy="441325"/>
          </a:xfrm>
        </p:spPr>
        <p:txBody>
          <a:bodyPr/>
          <a:lstStyle>
            <a:lvl1pPr>
              <a:defRPr/>
            </a:lvl1pPr>
          </a:lstStyle>
          <a:p>
            <a:pPr>
              <a:defRPr/>
            </a:pPr>
            <a:fld id="{29507C51-2837-454A-A625-4A29FDDA6C00}" type="slidenum">
              <a:rPr lang="en-US"/>
              <a:pPr>
                <a:defRPr/>
              </a:pPr>
              <a:t>‹Nr.›</a:t>
            </a:fld>
            <a:endParaRPr lang="en-US"/>
          </a:p>
        </p:txBody>
      </p:sp>
      <p:sp>
        <p:nvSpPr>
          <p:cNvPr id="17" name="Datumsplatzhalter 4"/>
          <p:cNvSpPr>
            <a:spLocks noGrp="1"/>
          </p:cNvSpPr>
          <p:nvPr>
            <p:ph type="dt" sz="half" idx="11"/>
          </p:nvPr>
        </p:nvSpPr>
        <p:spPr>
          <a:xfrm>
            <a:off x="5788025" y="6405563"/>
            <a:ext cx="3044825" cy="365125"/>
          </a:xfrm>
        </p:spPr>
        <p:txBody>
          <a:bodyPr/>
          <a:lstStyle>
            <a:lvl1pPr>
              <a:defRPr/>
            </a:lvl1pPr>
          </a:lstStyle>
          <a:p>
            <a:pPr>
              <a:defRPr/>
            </a:pPr>
            <a:fld id="{D7B12900-283C-40AD-8F13-DE95B3551776}" type="datetimeFigureOut">
              <a:rPr lang="en-US"/>
              <a:pPr>
                <a:defRPr/>
              </a:pPr>
              <a:t>2/10/2014</a:t>
            </a:fld>
            <a:endParaRPr lang="en-US"/>
          </a:p>
        </p:txBody>
      </p:sp>
      <p:sp>
        <p:nvSpPr>
          <p:cNvPr id="18" name="Fußzeilenplatzhalt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htec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htec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umsplatzhalt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CB19DFED-9A61-4038-9DB6-EC56E7D17F3E}" type="datetimeFigureOut">
              <a:rPr lang="en-US"/>
              <a:pPr>
                <a:defRPr/>
              </a:pPr>
              <a:t>2/10/2014</a:t>
            </a:fld>
            <a:endParaRPr lang="en-US"/>
          </a:p>
        </p:txBody>
      </p:sp>
      <p:sp>
        <p:nvSpPr>
          <p:cNvPr id="3" name="Fußzeilenplatzhalt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htec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Gerade Verbindung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Foliennummernplatzhalt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cs typeface="+mn-cs"/>
              </a:defRPr>
            </a:lvl1pPr>
          </a:lstStyle>
          <a:p>
            <a:pPr>
              <a:defRPr/>
            </a:pPr>
            <a:fld id="{A61FC327-C5F6-4840-AF55-BBEE3BCFADDB}" type="slidenum">
              <a:rPr lang="en-US"/>
              <a:pPr>
                <a:defRPr/>
              </a:pPr>
              <a:t>‹Nr.›</a:t>
            </a:fld>
            <a:endParaRPr lang="en-US"/>
          </a:p>
        </p:txBody>
      </p:sp>
      <p:sp>
        <p:nvSpPr>
          <p:cNvPr id="1038" name="Titelplatzhalt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smtClean="0"/>
              <a:t>Titelmasterformat durch Klicken bearbeiten</a:t>
            </a:r>
            <a:endParaRPr lang="en-US" smtClean="0"/>
          </a:p>
        </p:txBody>
      </p:sp>
      <p:sp>
        <p:nvSpPr>
          <p:cNvPr id="1039" name="Textplatzhalt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Grafik 18" descr="Logo_Startseite_2.png"/>
          <p:cNvPicPr>
            <a:picLocks noChangeAspect="1"/>
          </p:cNvPicPr>
          <p:nvPr/>
        </p:nvPicPr>
        <p:blipFill>
          <a:blip r:embed="rId3"/>
          <a:srcRect/>
          <a:stretch>
            <a:fillRect/>
          </a:stretch>
        </p:blipFill>
        <p:spPr bwMode="auto">
          <a:xfrm>
            <a:off x="-180975" y="260350"/>
            <a:ext cx="9144000" cy="2844800"/>
          </a:xfrm>
          <a:prstGeom prst="rect">
            <a:avLst/>
          </a:prstGeom>
          <a:noFill/>
          <a:ln w="9525">
            <a:noFill/>
            <a:miter lim="800000"/>
            <a:headEnd/>
            <a:tailEnd/>
          </a:ln>
        </p:spPr>
      </p:pic>
      <p:sp>
        <p:nvSpPr>
          <p:cNvPr id="20" name="Rechteck 19"/>
          <p:cNvSpPr/>
          <p:nvPr/>
        </p:nvSpPr>
        <p:spPr>
          <a:xfrm>
            <a:off x="1835150" y="4727575"/>
            <a:ext cx="7058025" cy="1066800"/>
          </a:xfrm>
          <a:prstGeom prst="rect">
            <a:avLst/>
          </a:prstGeom>
        </p:spPr>
        <p:txBody>
          <a:bodyPr>
            <a:spAutoFit/>
          </a:bodyPr>
          <a:lstStyle/>
          <a:p>
            <a:pPr algn="r"/>
            <a:r>
              <a:rPr lang="de-DE" sz="3200" b="1">
                <a:solidFill>
                  <a:srgbClr val="262626"/>
                </a:solidFill>
                <a:latin typeface="Centaur" pitchFamily="18" charset="0"/>
              </a:rPr>
              <a:t>Bewertung von Schülerleistungen</a:t>
            </a:r>
          </a:p>
          <a:p>
            <a:pPr algn="r"/>
            <a:r>
              <a:rPr lang="de-DE" sz="3200" b="1">
                <a:solidFill>
                  <a:srgbClr val="262626"/>
                </a:solidFill>
                <a:latin typeface="Centaur" pitchFamily="18" charset="0"/>
              </a:rPr>
              <a:t>Gesamtkonferenz am 10.2.2014 </a:t>
            </a:r>
            <a:endParaRPr lang="de-DE" b="1">
              <a:latin typeface="Centaur"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700213"/>
            <a:ext cx="8443913" cy="5203825"/>
          </a:xfrm>
          <a:prstGeom prst="rect">
            <a:avLst/>
          </a:prstGeom>
          <a:noFill/>
        </p:spPr>
        <p:txBody>
          <a:bodyPr>
            <a:spAutoFit/>
          </a:bodyPr>
          <a:lstStyle/>
          <a:p>
            <a:r>
              <a:rPr lang="de-DE" sz="2000" b="1">
                <a:latin typeface="Georgia" pitchFamily="18" charset="0"/>
              </a:rPr>
              <a:t>Wo finden sich Regelungen zur Leistungsbewertung?</a:t>
            </a:r>
          </a:p>
          <a:p>
            <a:endParaRPr lang="de-DE">
              <a:latin typeface="Georgia" pitchFamily="18" charset="0"/>
            </a:endParaRPr>
          </a:p>
          <a:p>
            <a:pPr>
              <a:lnSpc>
                <a:spcPct val="150000"/>
              </a:lnSpc>
              <a:buFontTx/>
              <a:buChar char="-"/>
            </a:pPr>
            <a:r>
              <a:rPr lang="de-DE" sz="2400">
                <a:latin typeface="Georgia" pitchFamily="18" charset="0"/>
              </a:rPr>
              <a:t> </a:t>
            </a:r>
            <a:r>
              <a:rPr lang="de-DE">
                <a:latin typeface="Georgia" pitchFamily="18" charset="0"/>
              </a:rPr>
              <a:t>Hessisches Schulgesetz</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Verordnung zur Gestaltung des Schulverhältnisses (VzGdS)</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Verordnung zur Ausgestaltung der Bildungsgänge und Schulformen der  </a:t>
            </a:r>
            <a:br>
              <a:rPr lang="de-DE">
                <a:latin typeface="Georgia" pitchFamily="18" charset="0"/>
              </a:rPr>
            </a:br>
            <a:r>
              <a:rPr lang="de-DE">
                <a:latin typeface="Georgia" pitchFamily="18" charset="0"/>
              </a:rPr>
              <a:t>   Grundstufe und der Mittelstufe (VOBGM)</a:t>
            </a:r>
            <a:r>
              <a:rPr lang="de-DE" sz="2400">
                <a:latin typeface="Georgia" pitchFamily="18" charset="0"/>
              </a:rPr>
              <a:t> </a:t>
            </a:r>
            <a:br>
              <a:rPr lang="de-DE" sz="2400">
                <a:latin typeface="Georgia" pitchFamily="18" charset="0"/>
              </a:rPr>
            </a:br>
            <a:endParaRPr lang="de-DE">
              <a:latin typeface="Georgia" pitchFamily="18" charset="0"/>
            </a:endParaRPr>
          </a:p>
          <a:p>
            <a:pPr>
              <a:lnSpc>
                <a:spcPct val="150000"/>
              </a:lnSpc>
              <a:buFontTx/>
              <a:buChar char="-"/>
            </a:pPr>
            <a:r>
              <a:rPr lang="de-DE">
                <a:latin typeface="Georgia" pitchFamily="18" charset="0"/>
              </a:rPr>
              <a:t>  Konferenzordnung</a:t>
            </a: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700213"/>
            <a:ext cx="8443913" cy="5065712"/>
          </a:xfrm>
          <a:prstGeom prst="rect">
            <a:avLst/>
          </a:prstGeom>
          <a:noFill/>
        </p:spPr>
        <p:txBody>
          <a:bodyPr>
            <a:spAutoFit/>
          </a:bodyPr>
          <a:lstStyle/>
          <a:p>
            <a:r>
              <a:rPr lang="de-DE" sz="2000" b="1">
                <a:latin typeface="Georgia" pitchFamily="18" charset="0"/>
              </a:rPr>
              <a:t>Was wird grundsätzlich zur Bewertung gesagt?</a:t>
            </a:r>
            <a:endParaRPr lang="de-DE">
              <a:latin typeface="Georgia" pitchFamily="18" charset="0"/>
            </a:endParaRPr>
          </a:p>
          <a:p>
            <a:pPr>
              <a:lnSpc>
                <a:spcPct val="150000"/>
              </a:lnSpc>
              <a:buFontTx/>
              <a:buChar char="-"/>
            </a:pPr>
            <a:r>
              <a:rPr lang="de-DE" sz="2400">
                <a:latin typeface="Georgia" pitchFamily="18" charset="0"/>
              </a:rPr>
              <a:t> </a:t>
            </a:r>
            <a:r>
              <a:rPr lang="de-DE">
                <a:latin typeface="Georgia" pitchFamily="18" charset="0"/>
              </a:rPr>
              <a:t>§ 73 (3) des Hessischen Schulgesetzes:</a:t>
            </a:r>
          </a:p>
          <a:p>
            <a:pPr marL="742950" lvl="1" indent="-285750"/>
            <a:r>
              <a:rPr lang="de-DE"/>
              <a:t>	„Zuständig für die Bewertung einzelner Schülerleistungen und für die 	Gesamtbewertung der im Beurteilungszeitraum erbrachten Leistungen 	sind auch bei inklusiver Beschulung die Lehrerinnen und Lehrer, die die 	Schülerin oder den Schüler in dem jeweiligen Fach zuletzt unterrichtet 	haben. Die Beurteilung des Arbeits- und Sozialverhaltens für den 	Beurteilungszeitraum erfolgt durch die Klassenkonferenz.“ </a:t>
            </a:r>
            <a:r>
              <a:rPr lang="de-DE">
                <a:latin typeface="Georgia" pitchFamily="18" charset="0"/>
              </a:rPr>
              <a:t/>
            </a:r>
            <a:br>
              <a:rPr lang="de-DE">
                <a:latin typeface="Georgia" pitchFamily="18" charset="0"/>
              </a:rPr>
            </a:br>
            <a:r>
              <a:rPr lang="de-DE">
                <a:latin typeface="Georgia" pitchFamily="18" charset="0"/>
              </a:rPr>
              <a:t>  	</a:t>
            </a:r>
          </a:p>
          <a:p>
            <a:pPr>
              <a:lnSpc>
                <a:spcPct val="150000"/>
              </a:lnSpc>
              <a:buFontTx/>
              <a:buChar char="-"/>
            </a:pPr>
            <a:r>
              <a:rPr lang="de-DE">
                <a:latin typeface="Georgia" pitchFamily="18" charset="0"/>
              </a:rPr>
              <a:t> </a:t>
            </a:r>
            <a:r>
              <a:rPr lang="de-DE"/>
              <a:t>§ 73 (6) des Hessischen Schulgesetzes: </a:t>
            </a:r>
            <a:r>
              <a:rPr lang="de-DE" sz="2400">
                <a:latin typeface="Georgia" pitchFamily="18" charset="0"/>
              </a:rPr>
              <a:t/>
            </a:r>
            <a:br>
              <a:rPr lang="de-DE" sz="2400">
                <a:latin typeface="Georgia" pitchFamily="18" charset="0"/>
              </a:rPr>
            </a:br>
            <a:r>
              <a:rPr lang="de-DE">
                <a:latin typeface="Georgia" pitchFamily="18" charset="0"/>
              </a:rPr>
              <a:t>	 </a:t>
            </a:r>
            <a:r>
              <a:rPr lang="de-DE"/>
              <a:t>„Kriterien und Verfahren der Leistungsfeststellung und -bewertung 	werden durch Rechtsverordnung näher bestimmt.“ </a:t>
            </a:r>
            <a:endParaRPr lang="de-DE">
              <a:latin typeface="Georgia" pitchFamily="18" charset="0"/>
            </a:endParaRP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628775"/>
            <a:ext cx="8443913" cy="5618163"/>
          </a:xfrm>
          <a:prstGeom prst="rect">
            <a:avLst/>
          </a:prstGeom>
          <a:noFill/>
        </p:spPr>
        <p:txBody>
          <a:bodyPr>
            <a:spAutoFit/>
          </a:bodyPr>
          <a:lstStyle/>
          <a:p>
            <a:r>
              <a:rPr lang="de-DE" sz="2000" b="1">
                <a:latin typeface="Georgia" pitchFamily="18" charset="0"/>
              </a:rPr>
              <a:t>Was wird zur einheitlichen Bewertung gesagt?</a:t>
            </a:r>
            <a:endParaRPr lang="de-DE">
              <a:latin typeface="Georgia" pitchFamily="18" charset="0"/>
            </a:endParaRPr>
          </a:p>
          <a:p>
            <a:pPr>
              <a:lnSpc>
                <a:spcPct val="150000"/>
              </a:lnSpc>
              <a:buFontTx/>
              <a:buChar char="-"/>
            </a:pPr>
            <a:r>
              <a:rPr lang="de-DE" sz="2400">
                <a:latin typeface="Georgia" pitchFamily="18" charset="0"/>
              </a:rPr>
              <a:t> </a:t>
            </a:r>
            <a:r>
              <a:rPr lang="de-DE">
                <a:latin typeface="Georgia" pitchFamily="18" charset="0"/>
              </a:rPr>
              <a:t>§ 133 (1) 9. des Hessischen Schulgesetzes:</a:t>
            </a:r>
          </a:p>
          <a:p>
            <a:pPr marL="742950" lvl="1" indent="-285750"/>
            <a:r>
              <a:rPr lang="de-DE">
                <a:latin typeface="Georgia" pitchFamily="18" charset="0"/>
              </a:rPr>
              <a:t>	„Die Gesamtkonferenz entscheidet über Grundsätze für eine einheitliche 	Leistungsbewertung.“ </a:t>
            </a:r>
            <a:br>
              <a:rPr lang="de-DE">
                <a:latin typeface="Georgia" pitchFamily="18" charset="0"/>
              </a:rPr>
            </a:br>
            <a:r>
              <a:rPr lang="de-DE">
                <a:latin typeface="Georgia" pitchFamily="18" charset="0"/>
              </a:rPr>
              <a:t>  	</a:t>
            </a:r>
          </a:p>
          <a:p>
            <a:pPr>
              <a:lnSpc>
                <a:spcPct val="150000"/>
              </a:lnSpc>
              <a:buFontTx/>
              <a:buChar char="-"/>
            </a:pPr>
            <a:r>
              <a:rPr lang="de-DE">
                <a:latin typeface="Georgia" pitchFamily="18" charset="0"/>
              </a:rPr>
              <a:t> § 134 (1) 4. des Hessischen Schulgesetzes: </a:t>
            </a:r>
            <a:r>
              <a:rPr lang="de-DE" sz="2400">
                <a:latin typeface="Georgia" pitchFamily="18" charset="0"/>
              </a:rPr>
              <a:t/>
            </a:r>
            <a:br>
              <a:rPr lang="de-DE" sz="2400">
                <a:latin typeface="Georgia" pitchFamily="18" charset="0"/>
              </a:rPr>
            </a:br>
            <a:r>
              <a:rPr lang="de-DE">
                <a:latin typeface="Georgia" pitchFamily="18" charset="0"/>
              </a:rPr>
              <a:t>	 „Die Fach- und Fachbereichskonferenzen entscheiden über die 	Koordination der Leistungsbewertung.“ </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 28 der Verordnung zur Gestaltung des Schulverhältnisses:</a:t>
            </a:r>
          </a:p>
          <a:p>
            <a:pPr marL="742950" lvl="1" indent="-285750">
              <a:lnSpc>
                <a:spcPct val="150000"/>
              </a:lnSpc>
            </a:pPr>
            <a:r>
              <a:rPr lang="de-DE">
                <a:latin typeface="Georgia" pitchFamily="18" charset="0"/>
              </a:rPr>
              <a:t>		„Die Note ‚ausreichend‘ ist erzielt, wenn die erwarteten Vorgaben 	annähernd zur Hälfte erfüllt wurden.“</a:t>
            </a: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855788"/>
            <a:ext cx="8443913" cy="4656137"/>
          </a:xfrm>
          <a:prstGeom prst="rect">
            <a:avLst/>
          </a:prstGeom>
          <a:noFill/>
        </p:spPr>
        <p:txBody>
          <a:bodyPr>
            <a:spAutoFit/>
          </a:bodyPr>
          <a:lstStyle/>
          <a:p>
            <a:r>
              <a:rPr lang="de-DE" sz="2000" b="1">
                <a:latin typeface="Georgia" pitchFamily="18" charset="0"/>
              </a:rPr>
              <a:t>Was wird zur einheitlichen Bewertung gesagt?</a:t>
            </a:r>
            <a:br>
              <a:rPr lang="de-DE" sz="2000" b="1">
                <a:latin typeface="Georgia" pitchFamily="18" charset="0"/>
              </a:rPr>
            </a:br>
            <a:endParaRPr lang="de-DE">
              <a:latin typeface="Georgia" pitchFamily="18" charset="0"/>
            </a:endParaRPr>
          </a:p>
          <a:p>
            <a:pPr>
              <a:lnSpc>
                <a:spcPct val="150000"/>
              </a:lnSpc>
              <a:buFontTx/>
              <a:buChar char="-"/>
            </a:pPr>
            <a:r>
              <a:rPr lang="de-DE" sz="2400">
                <a:latin typeface="Georgia" pitchFamily="18" charset="0"/>
              </a:rPr>
              <a:t>  </a:t>
            </a:r>
            <a:r>
              <a:rPr lang="de-DE">
                <a:latin typeface="Georgia" pitchFamily="18" charset="0"/>
              </a:rPr>
              <a:t>§ 22 (Förderstufe), 27 (Haupt- und Realschule) und 35 der VOBGM legen fest,   </a:t>
            </a:r>
            <a:br>
              <a:rPr lang="de-DE">
                <a:latin typeface="Georgia" pitchFamily="18" charset="0"/>
              </a:rPr>
            </a:br>
            <a:r>
              <a:rPr lang="de-DE">
                <a:latin typeface="Georgia" pitchFamily="18" charset="0"/>
              </a:rPr>
              <a:t>    dass in den Schulzweigen „die Entwicklung abgestimmter Kriterien für die </a:t>
            </a:r>
            <a:br>
              <a:rPr lang="de-DE">
                <a:latin typeface="Georgia" pitchFamily="18" charset="0"/>
              </a:rPr>
            </a:br>
            <a:r>
              <a:rPr lang="de-DE">
                <a:latin typeface="Georgia" pitchFamily="18" charset="0"/>
              </a:rPr>
              <a:t>    Leistungsmessung und Leistungsbewertung“ vorzunehmen ist.</a:t>
            </a:r>
          </a:p>
          <a:p>
            <a:pPr>
              <a:lnSpc>
                <a:spcPct val="150000"/>
              </a:lnSpc>
              <a:buFontTx/>
              <a:buChar char="-"/>
            </a:pPr>
            <a:endParaRPr lang="de-DE">
              <a:latin typeface="Georgia" pitchFamily="18" charset="0"/>
            </a:endParaRPr>
          </a:p>
          <a:p>
            <a:pPr>
              <a:lnSpc>
                <a:spcPct val="150000"/>
              </a:lnSpc>
              <a:buFontTx/>
              <a:buChar char="-"/>
            </a:pPr>
            <a:r>
              <a:rPr lang="de-DE">
                <a:latin typeface="Georgia" pitchFamily="18" charset="0"/>
              </a:rPr>
              <a:t>  Der Hessische Referenzrahmen gibt als Indikator für eine gute Schule an:</a:t>
            </a:r>
          </a:p>
          <a:p>
            <a:pPr>
              <a:lnSpc>
                <a:spcPct val="150000"/>
              </a:lnSpc>
            </a:pPr>
            <a:r>
              <a:rPr lang="de-DE">
                <a:latin typeface="Georgia" pitchFamily="18" charset="0"/>
              </a:rPr>
              <a:t>	„Es gibt verbindliche Absprachen zu Leistungsanforderungen und zur 	Leistungsbewertung.“</a:t>
            </a: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855788"/>
            <a:ext cx="8443913" cy="4826000"/>
          </a:xfrm>
          <a:prstGeom prst="rect">
            <a:avLst/>
          </a:prstGeom>
          <a:noFill/>
        </p:spPr>
        <p:txBody>
          <a:bodyPr>
            <a:spAutoFit/>
          </a:bodyPr>
          <a:lstStyle/>
          <a:p>
            <a:r>
              <a:rPr lang="de-DE" sz="2000" b="1">
                <a:latin typeface="Georgia" pitchFamily="18" charset="0"/>
              </a:rPr>
              <a:t>Daraus resultierte der Vorschlag der Schulleitung, den Sie alle vor sich liegen haben, orientiert an:</a:t>
            </a:r>
            <a:br>
              <a:rPr lang="de-DE" sz="2000" b="1">
                <a:latin typeface="Georgia" pitchFamily="18" charset="0"/>
              </a:rPr>
            </a:br>
            <a:endParaRPr lang="de-DE">
              <a:latin typeface="Georgia" pitchFamily="18" charset="0"/>
            </a:endParaRPr>
          </a:p>
          <a:p>
            <a:pPr>
              <a:lnSpc>
                <a:spcPct val="150000"/>
              </a:lnSpc>
              <a:buFontTx/>
              <a:buChar char="-"/>
            </a:pPr>
            <a:r>
              <a:rPr lang="de-DE">
                <a:latin typeface="Georgia" pitchFamily="18" charset="0"/>
              </a:rPr>
              <a:t>  den gerade aufgeführten schulrechtlichen Vorgaben</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den in den schriftlichen Abschlussarbeiten zugrunde gelegten Maßstäben</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der von der Kultusministerkonferenz im Jahre 1968 beschlossenen Notenskala</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den Vorschlägen des „Berliner Modells“ im Gymnasialzweig </a:t>
            </a: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700213"/>
            <a:ext cx="8443913" cy="5346700"/>
          </a:xfrm>
          <a:prstGeom prst="rect">
            <a:avLst/>
          </a:prstGeom>
          <a:noFill/>
        </p:spPr>
        <p:txBody>
          <a:bodyPr>
            <a:spAutoFit/>
          </a:bodyPr>
          <a:lstStyle/>
          <a:p>
            <a:r>
              <a:rPr lang="de-DE" sz="2000" b="1">
                <a:latin typeface="Georgia" pitchFamily="18" charset="0"/>
              </a:rPr>
              <a:t>Hierzu gab es einen Vorschlag von Frau Schirmer:</a:t>
            </a:r>
            <a:br>
              <a:rPr lang="de-DE" sz="2000" b="1">
                <a:latin typeface="Georgia" pitchFamily="18" charset="0"/>
              </a:rPr>
            </a:br>
            <a:endParaRPr lang="de-DE">
              <a:latin typeface="Georgia" pitchFamily="18" charset="0"/>
            </a:endParaRPr>
          </a:p>
          <a:p>
            <a:pPr>
              <a:lnSpc>
                <a:spcPct val="150000"/>
              </a:lnSpc>
              <a:buFontTx/>
              <a:buChar char="-"/>
            </a:pPr>
            <a:r>
              <a:rPr lang="de-DE">
                <a:latin typeface="Georgia" pitchFamily="18" charset="0"/>
              </a:rPr>
              <a:t>  im Gymnasialzweig sollte analog den Maßstäben in Biologie und Englisch </a:t>
            </a:r>
            <a:br>
              <a:rPr lang="de-DE">
                <a:latin typeface="Georgia" pitchFamily="18" charset="0"/>
              </a:rPr>
            </a:br>
            <a:r>
              <a:rPr lang="de-DE">
                <a:latin typeface="Georgia" pitchFamily="18" charset="0"/>
              </a:rPr>
              <a:t>   folgender Maßstab gelten:</a:t>
            </a:r>
            <a:br>
              <a:rPr lang="de-DE">
                <a:latin typeface="Georgia" pitchFamily="18" charset="0"/>
              </a:rPr>
            </a:br>
            <a:endParaRPr lang="de-DE">
              <a:latin typeface="Georgia" pitchFamily="18" charset="0"/>
            </a:endParaRPr>
          </a:p>
          <a:p>
            <a:pPr algn="ctr">
              <a:lnSpc>
                <a:spcPct val="150000"/>
              </a:lnSpc>
            </a:pPr>
            <a:r>
              <a:rPr lang="de-DE">
                <a:latin typeface="Georgia" pitchFamily="18" charset="0"/>
              </a:rPr>
              <a:t>100 - 95% = 1</a:t>
            </a:r>
          </a:p>
          <a:p>
            <a:pPr algn="ctr">
              <a:lnSpc>
                <a:spcPct val="150000"/>
              </a:lnSpc>
            </a:pPr>
            <a:r>
              <a:rPr lang="de-DE">
                <a:latin typeface="Georgia" pitchFamily="18" charset="0"/>
              </a:rPr>
              <a:t>94 - 80% = 2</a:t>
            </a:r>
          </a:p>
          <a:p>
            <a:pPr algn="ctr">
              <a:lnSpc>
                <a:spcPct val="150000"/>
              </a:lnSpc>
            </a:pPr>
            <a:r>
              <a:rPr lang="de-DE">
                <a:latin typeface="Georgia" pitchFamily="18" charset="0"/>
              </a:rPr>
              <a:t>79 - 65% = 3</a:t>
            </a:r>
          </a:p>
          <a:p>
            <a:pPr algn="ctr">
              <a:lnSpc>
                <a:spcPct val="150000"/>
              </a:lnSpc>
            </a:pPr>
            <a:r>
              <a:rPr lang="de-DE">
                <a:latin typeface="Georgia" pitchFamily="18" charset="0"/>
              </a:rPr>
              <a:t>64 - 48% = 4</a:t>
            </a:r>
          </a:p>
          <a:p>
            <a:pPr algn="ctr">
              <a:lnSpc>
                <a:spcPct val="150000"/>
              </a:lnSpc>
            </a:pPr>
            <a:r>
              <a:rPr lang="de-DE">
                <a:latin typeface="Georgia" pitchFamily="18" charset="0"/>
              </a:rPr>
              <a:t>47 - 35% = 5</a:t>
            </a:r>
          </a:p>
          <a:p>
            <a:pPr algn="ctr">
              <a:lnSpc>
                <a:spcPct val="150000"/>
              </a:lnSpc>
            </a:pPr>
            <a:r>
              <a:rPr lang="de-DE">
                <a:latin typeface="Georgia" pitchFamily="18" charset="0"/>
              </a:rPr>
              <a:t>34 - 0% = 6</a:t>
            </a: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Grafik 7" descr="Logo_Präsentation.png"/>
          <p:cNvPicPr>
            <a:picLocks noChangeAspect="1"/>
          </p:cNvPicPr>
          <p:nvPr/>
        </p:nvPicPr>
        <p:blipFill>
          <a:blip r:embed="rId3"/>
          <a:srcRect/>
          <a:stretch>
            <a:fillRect/>
          </a:stretch>
        </p:blipFill>
        <p:spPr bwMode="auto">
          <a:xfrm>
            <a:off x="160338" y="115888"/>
            <a:ext cx="4916487" cy="1530350"/>
          </a:xfrm>
          <a:prstGeom prst="rect">
            <a:avLst/>
          </a:prstGeom>
          <a:noFill/>
          <a:ln w="9525">
            <a:noFill/>
            <a:miter lim="800000"/>
            <a:headEnd/>
            <a:tailEnd/>
          </a:ln>
        </p:spPr>
      </p:pic>
      <p:sp>
        <p:nvSpPr>
          <p:cNvPr id="10" name="Textfeld 9"/>
          <p:cNvSpPr txBox="1"/>
          <p:nvPr/>
        </p:nvSpPr>
        <p:spPr>
          <a:xfrm>
            <a:off x="304800" y="1700213"/>
            <a:ext cx="8443913" cy="4521200"/>
          </a:xfrm>
          <a:prstGeom prst="rect">
            <a:avLst/>
          </a:prstGeom>
          <a:noFill/>
        </p:spPr>
        <p:txBody>
          <a:bodyPr>
            <a:spAutoFit/>
          </a:bodyPr>
          <a:lstStyle/>
          <a:p>
            <a:r>
              <a:rPr lang="de-DE" sz="2000" b="1">
                <a:latin typeface="Georgia" pitchFamily="18" charset="0"/>
              </a:rPr>
              <a:t>Zwei Anmerkungen, was nicht geht:</a:t>
            </a:r>
            <a:br>
              <a:rPr lang="de-DE" sz="2000" b="1">
                <a:latin typeface="Georgia" pitchFamily="18" charset="0"/>
              </a:rPr>
            </a:br>
            <a:endParaRPr lang="de-DE">
              <a:latin typeface="Georgia" pitchFamily="18" charset="0"/>
            </a:endParaRPr>
          </a:p>
          <a:p>
            <a:pPr>
              <a:lnSpc>
                <a:spcPct val="150000"/>
              </a:lnSpc>
              <a:buFontTx/>
              <a:buChar char="-"/>
            </a:pPr>
            <a:r>
              <a:rPr lang="de-DE">
                <a:latin typeface="Georgia" pitchFamily="18" charset="0"/>
              </a:rPr>
              <a:t>  Im Nachhinein, nach Schreiben einer Arbeit, kann der Maßstab nicht mehr </a:t>
            </a:r>
            <a:br>
              <a:rPr lang="de-DE">
                <a:latin typeface="Georgia" pitchFamily="18" charset="0"/>
              </a:rPr>
            </a:br>
            <a:r>
              <a:rPr lang="de-DE">
                <a:latin typeface="Georgia" pitchFamily="18" charset="0"/>
              </a:rPr>
              <a:t>   verändert werden. Dies entspricht nicht den schulrechtlichen Vorgaben nach </a:t>
            </a:r>
            <a:br>
              <a:rPr lang="de-DE">
                <a:latin typeface="Georgia" pitchFamily="18" charset="0"/>
              </a:rPr>
            </a:br>
            <a:r>
              <a:rPr lang="de-DE">
                <a:latin typeface="Georgia" pitchFamily="18" charset="0"/>
              </a:rPr>
              <a:t>   Transparenz in der Leistungsbewertung!</a:t>
            </a:r>
            <a:br>
              <a:rPr lang="de-DE">
                <a:latin typeface="Georgia" pitchFamily="18" charset="0"/>
              </a:rPr>
            </a:br>
            <a:endParaRPr lang="de-DE">
              <a:latin typeface="Georgia" pitchFamily="18" charset="0"/>
            </a:endParaRPr>
          </a:p>
          <a:p>
            <a:pPr>
              <a:lnSpc>
                <a:spcPct val="150000"/>
              </a:lnSpc>
              <a:buFontTx/>
              <a:buChar char="-"/>
            </a:pPr>
            <a:r>
              <a:rPr lang="de-DE">
                <a:latin typeface="Georgia" pitchFamily="18" charset="0"/>
              </a:rPr>
              <a:t>  Eine individuelle Maßstabsanwendung im Sinne einer „pädagogischen </a:t>
            </a:r>
            <a:br>
              <a:rPr lang="de-DE">
                <a:latin typeface="Georgia" pitchFamily="18" charset="0"/>
              </a:rPr>
            </a:br>
            <a:r>
              <a:rPr lang="de-DE">
                <a:latin typeface="Georgia" pitchFamily="18" charset="0"/>
              </a:rPr>
              <a:t>   Freiheit“der einzelnen Lehrkraft, da dies der Mitbestimmungspflicht der </a:t>
            </a:r>
            <a:br>
              <a:rPr lang="de-DE">
                <a:latin typeface="Georgia" pitchFamily="18" charset="0"/>
              </a:rPr>
            </a:br>
            <a:r>
              <a:rPr lang="de-DE">
                <a:latin typeface="Georgia" pitchFamily="18" charset="0"/>
              </a:rPr>
              <a:t>   Gremien widerspricht („Einheitlichkeit der Bewertung“ an einer Schule)!</a:t>
            </a:r>
          </a:p>
          <a:p>
            <a:pPr>
              <a:lnSpc>
                <a:spcPct val="150000"/>
              </a:lnSpc>
            </a:pPr>
            <a:endParaRPr lang="de-DE">
              <a:latin typeface="Georgia" pitchFamily="18" charset="0"/>
            </a:endParaRPr>
          </a:p>
          <a:p>
            <a:pPr algn="r">
              <a:lnSpc>
                <a:spcPct val="150000"/>
              </a:lnSpc>
            </a:pPr>
            <a:endParaRPr lang="de-DE" sz="240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Grafik 6" descr="Logo_Präsentation.png"/>
          <p:cNvPicPr>
            <a:picLocks noChangeAspect="1"/>
          </p:cNvPicPr>
          <p:nvPr/>
        </p:nvPicPr>
        <p:blipFill>
          <a:blip r:embed="rId3"/>
          <a:srcRect/>
          <a:stretch>
            <a:fillRect/>
          </a:stretch>
        </p:blipFill>
        <p:spPr bwMode="auto">
          <a:xfrm>
            <a:off x="160338" y="-12700"/>
            <a:ext cx="5275262" cy="1641475"/>
          </a:xfrm>
          <a:prstGeom prst="rect">
            <a:avLst/>
          </a:prstGeom>
          <a:noFill/>
          <a:ln w="9525">
            <a:noFill/>
            <a:miter lim="800000"/>
            <a:headEnd/>
            <a:tailEnd/>
          </a:ln>
        </p:spPr>
      </p:pic>
      <p:sp>
        <p:nvSpPr>
          <p:cNvPr id="36866" name="Rechteck 8"/>
          <p:cNvSpPr>
            <a:spLocks noChangeArrowheads="1"/>
          </p:cNvSpPr>
          <p:nvPr/>
        </p:nvSpPr>
        <p:spPr bwMode="auto">
          <a:xfrm>
            <a:off x="1295400" y="2349500"/>
            <a:ext cx="6400800" cy="2771775"/>
          </a:xfrm>
          <a:prstGeom prst="rect">
            <a:avLst/>
          </a:prstGeom>
          <a:noFill/>
          <a:ln w="9525">
            <a:noFill/>
            <a:miter lim="800000"/>
            <a:headEnd/>
            <a:tailEnd/>
          </a:ln>
        </p:spPr>
        <p:txBody>
          <a:bodyPr>
            <a:spAutoFit/>
          </a:bodyPr>
          <a:lstStyle/>
          <a:p>
            <a:pPr algn="ctr"/>
            <a:r>
              <a:rPr lang="de-DE" sz="4400">
                <a:latin typeface="Centaur" pitchFamily="18" charset="0"/>
              </a:rPr>
              <a:t>Haben Sie Fragen oder Ergänzungen vorzunehmen?</a:t>
            </a:r>
            <a:br>
              <a:rPr lang="de-DE" sz="4400">
                <a:latin typeface="Centaur" pitchFamily="18" charset="0"/>
              </a:rPr>
            </a:br>
            <a:endParaRPr lang="de-DE" sz="4400">
              <a:latin typeface="Centaur" pitchFamily="18" charset="0"/>
            </a:endParaRPr>
          </a:p>
          <a:p>
            <a:pPr algn="ctr"/>
            <a:r>
              <a:rPr lang="de-DE" sz="4400">
                <a:latin typeface="Centaur" pitchFamily="18" charset="0"/>
                <a:sym typeface="Wingdings" pitchFamily="2" charset="2"/>
              </a:rPr>
              <a:t> Abstimmung!</a:t>
            </a:r>
            <a:endParaRPr lang="de-DE" sz="4400">
              <a:latin typeface="Centaur"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925</Words>
  <Application>Microsoft Office PowerPoint</Application>
  <PresentationFormat>Bildschirmpräsentation (4:3)</PresentationFormat>
  <Paragraphs>90</Paragraphs>
  <Slides>9</Slides>
  <Notes>9</Notes>
  <HiddenSlides>0</HiddenSlides>
  <MMClips>0</MMClips>
  <ScaleCrop>false</ScaleCrop>
  <HeadingPairs>
    <vt:vector size="6" baseType="variant">
      <vt:variant>
        <vt:lpstr>Verwendete Schriftarten</vt:lpstr>
      </vt:variant>
      <vt:variant>
        <vt:i4>6</vt:i4>
      </vt:variant>
      <vt:variant>
        <vt:lpstr>Entwurfsvorlage</vt:lpstr>
      </vt:variant>
      <vt:variant>
        <vt:i4>12</vt:i4>
      </vt:variant>
      <vt:variant>
        <vt:lpstr>Folientitel</vt:lpstr>
      </vt:variant>
      <vt:variant>
        <vt:i4>9</vt:i4>
      </vt:variant>
    </vt:vector>
  </HeadingPairs>
  <TitlesOfParts>
    <vt:vector size="27" baseType="lpstr">
      <vt:lpstr>Georgia</vt:lpstr>
      <vt:lpstr>Arial</vt:lpstr>
      <vt:lpstr>Wingdings 2</vt:lpstr>
      <vt:lpstr>Wingdings</vt:lpstr>
      <vt:lpstr>Calibri</vt:lpstr>
      <vt:lpstr>Centaur</vt:lpstr>
      <vt:lpstr>Cronus</vt:lpstr>
      <vt:lpstr>Cronus</vt:lpstr>
      <vt:lpstr>Cronus</vt:lpstr>
      <vt:lpstr>Cronus</vt:lpstr>
      <vt:lpstr>Cronus</vt:lpstr>
      <vt:lpstr>Cronus</vt:lpstr>
      <vt:lpstr>Cronus</vt:lpstr>
      <vt:lpstr>Cronus</vt:lpstr>
      <vt:lpstr>Cronus</vt:lpstr>
      <vt:lpstr>Cronus</vt:lpstr>
      <vt:lpstr>Cronus</vt:lpstr>
      <vt:lpstr>Cronus</vt:lpstr>
      <vt:lpstr>Folie 1</vt:lpstr>
      <vt:lpstr>Folie 2</vt:lpstr>
      <vt:lpstr>Folie 3</vt:lpstr>
      <vt:lpstr>Folie 4</vt:lpstr>
      <vt:lpstr>Folie 5</vt:lpstr>
      <vt:lpstr>Folie 6</vt:lpstr>
      <vt:lpstr>Folie 7</vt:lpstr>
      <vt:lpstr>Folie 8</vt:lpstr>
      <vt:lpstr>Folie 9</vt:lpstr>
    </vt:vector>
  </TitlesOfParts>
  <Company>Brüder-Grimm-Schule Eschwege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Andreas Hilmes</dc:creator>
  <dc:description>2010 puzzle piece powerpoint template from presentationpro.com</dc:description>
  <cp:lastModifiedBy>Stellvertreter</cp:lastModifiedBy>
  <cp:revision>20</cp:revision>
  <dcterms:created xsi:type="dcterms:W3CDTF">2013-02-10T18:58:56Z</dcterms:created>
  <dcterms:modified xsi:type="dcterms:W3CDTF">2014-02-10T08:43:33Z</dcterms:modified>
  <cp:category>2010 business concepts</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TC018813489991</vt:lpwstr>
  </property>
</Properties>
</file>